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669088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P2nwZVexnBc7NChNfgd6VFSWF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1725" y="744600"/>
            <a:ext cx="444625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dcf3343a1_0_7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fdcf3343a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dcf3343a1_0_81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fdcf3343a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dcf3343a1_0_85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fdcf3343a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dcf3343a1_0_89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fdcf3343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dcf3343a1_0_103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fdcf3343a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dcf3343a1_0_28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fdcf3343a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dcf3343a1_0_0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fdcf3343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dcf3343a1_0_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fdcf3343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dcf3343a1_0_4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fdcf3343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dcf3343a1_0_12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fdcf3343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dcf3343a1_0_1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fdcf3343a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dcf3343a1_0_20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fdcf3343a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dcf3343a1_0_62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fdcf3343a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dcf3343a1_0_24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fdcf3343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2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4" name="Google Shape;24;p4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4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4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4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2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2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2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4" name="Google Shape;34;p42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3" name="Google Shape;103;p5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5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3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8" name="Google Shape;118;p5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5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5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6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5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7"/>
          <p:cNvSpPr txBox="1">
            <a:spLocks noGrp="1"/>
          </p:cNvSpPr>
          <p:nvPr>
            <p:ph type="title"/>
          </p:nvPr>
        </p:nvSpPr>
        <p:spPr>
          <a:xfrm rot="5400000">
            <a:off x="3840993" y="2745920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7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3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5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50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1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Google Shape;7;p4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4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4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4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4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4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4" name="Google Shape;14;p4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41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1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4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documentation/cited-by/retrieve-citation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831273" y="1358522"/>
            <a:ext cx="6844396" cy="24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Trebuchet MS"/>
              <a:buNone/>
            </a:pPr>
            <a:r>
              <a:rPr lang="uk-UA" sz="3000" b="1">
                <a:solidFill>
                  <a:srgbClr val="0070C0"/>
                </a:solidFill>
              </a:rPr>
              <a:t/>
            </a:r>
            <a:br>
              <a:rPr lang="uk-UA" sz="3000" b="1">
                <a:solidFill>
                  <a:srgbClr val="0070C0"/>
                </a:solidFill>
              </a:rPr>
            </a:br>
            <a:r>
              <a:rPr lang="uk-UA" sz="3600" b="1">
                <a:solidFill>
                  <a:srgbClr val="0070C0"/>
                </a:solidFill>
              </a:rPr>
              <a:t>Сервіс </a:t>
            </a:r>
            <a:r>
              <a:rPr lang="uk-UA" sz="3600" b="1" i="1">
                <a:solidFill>
                  <a:srgbClr val="0070C0"/>
                </a:solidFill>
              </a:rPr>
              <a:t>Cited-by Linking</a:t>
            </a:r>
            <a:r>
              <a:rPr lang="uk-UA" sz="3600" b="1">
                <a:solidFill>
                  <a:srgbClr val="0070C0"/>
                </a:solidFill>
              </a:rPr>
              <a:t> </a:t>
            </a:r>
            <a:br>
              <a:rPr lang="uk-UA" sz="3600" b="1">
                <a:solidFill>
                  <a:srgbClr val="0070C0"/>
                </a:solidFill>
              </a:rPr>
            </a:br>
            <a:r>
              <a:rPr lang="uk-UA" sz="3600" b="1">
                <a:solidFill>
                  <a:srgbClr val="0070C0"/>
                </a:solidFill>
              </a:rPr>
              <a:t>від Crossref</a:t>
            </a:r>
            <a:endParaRPr sz="3600">
              <a:solidFill>
                <a:srgbClr val="0070C0"/>
              </a:solidFill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4722125" y="6283781"/>
            <a:ext cx="4421875" cy="5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280"/>
            </a:pPr>
            <a:r>
              <a:rPr lang="uk-UA" sz="1600" b="1" dirty="0" smtClean="0">
                <a:solidFill>
                  <a:schemeClr val="dk1"/>
                </a:solidFill>
              </a:rPr>
              <a:t>Анна ДАНІЛОВА,</a:t>
            </a:r>
          </a:p>
          <a:p>
            <a:pPr marL="0" lvl="0" indent="0">
              <a:spcBef>
                <a:spcPts val="0"/>
              </a:spcBef>
              <a:buSzPts val="1280"/>
            </a:pPr>
            <a:r>
              <a:rPr lang="uk-UA" sz="1600" b="1" dirty="0" smtClean="0">
                <a:solidFill>
                  <a:schemeClr val="tx1"/>
                </a:solidFill>
              </a:rPr>
              <a:t>амбасадор </a:t>
            </a:r>
            <a:r>
              <a:rPr lang="en-US" sz="1600" b="1" dirty="0" err="1">
                <a:solidFill>
                  <a:schemeClr val="tx1"/>
                </a:solidFill>
              </a:rPr>
              <a:t>CrossRef</a:t>
            </a:r>
            <a:r>
              <a:rPr lang="uk-UA" sz="1600" b="1" dirty="0">
                <a:solidFill>
                  <a:schemeClr val="tx1"/>
                </a:solidFill>
              </a:rPr>
              <a:t> в Україн</a:t>
            </a:r>
            <a:r>
              <a:rPr lang="uk-UA" dirty="0">
                <a:solidFill>
                  <a:schemeClr val="tx1"/>
                </a:solidFill>
              </a:rPr>
              <a:t>і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dcf3343a1_0_76"/>
          <p:cNvSpPr txBox="1"/>
          <p:nvPr/>
        </p:nvSpPr>
        <p:spPr>
          <a:xfrm>
            <a:off x="152400" y="136800"/>
            <a:ext cx="30000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50" b="1">
                <a:solidFill>
                  <a:schemeClr val="dk1"/>
                </a:solidFill>
              </a:rPr>
              <a:t>https://doi.crossref.org/</a:t>
            </a:r>
            <a:endParaRPr sz="1500" b="1"/>
          </a:p>
        </p:txBody>
      </p:sp>
      <p:pic>
        <p:nvPicPr>
          <p:cNvPr id="203" name="Google Shape;203;gfdcf3343a1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8600"/>
            <a:ext cx="7986314" cy="53970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fdcf3343a1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14705" cy="5743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gfdcf3343a1_0_81"/>
          <p:cNvSpPr/>
          <p:nvPr/>
        </p:nvSpPr>
        <p:spPr>
          <a:xfrm>
            <a:off x="3344550" y="780451"/>
            <a:ext cx="250200" cy="895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6292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fdcf3343a1_0_85"/>
          <p:cNvPicPr preferRelativeResize="0"/>
          <p:nvPr/>
        </p:nvPicPr>
        <p:blipFill rotWithShape="1">
          <a:blip r:embed="rId3">
            <a:alphaModFix/>
          </a:blip>
          <a:srcRect t="1293"/>
          <a:stretch/>
        </p:blipFill>
        <p:spPr>
          <a:xfrm>
            <a:off x="186575" y="156500"/>
            <a:ext cx="6954574" cy="578962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" name="Google Shape;217;gfdcf3343a1_0_85"/>
          <p:cNvSpPr/>
          <p:nvPr/>
        </p:nvSpPr>
        <p:spPr>
          <a:xfrm rot="7945566">
            <a:off x="5141470" y="1231656"/>
            <a:ext cx="250356" cy="12343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6292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fdcf3343a1_0_89"/>
          <p:cNvPicPr preferRelativeResize="0"/>
          <p:nvPr/>
        </p:nvPicPr>
        <p:blipFill rotWithShape="1">
          <a:blip r:embed="rId3">
            <a:alphaModFix/>
          </a:blip>
          <a:srcRect r="1205"/>
          <a:stretch/>
        </p:blipFill>
        <p:spPr>
          <a:xfrm>
            <a:off x="152400" y="152400"/>
            <a:ext cx="8491349" cy="57431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gfdcf3343a1_0_89"/>
          <p:cNvSpPr/>
          <p:nvPr/>
        </p:nvSpPr>
        <p:spPr>
          <a:xfrm rot="10800000">
            <a:off x="820556" y="4080077"/>
            <a:ext cx="250200" cy="1348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6292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fdcf3343a1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73111" cy="5743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dcf3343a1_0_28"/>
          <p:cNvSpPr txBox="1"/>
          <p:nvPr/>
        </p:nvSpPr>
        <p:spPr>
          <a:xfrm>
            <a:off x="152400" y="4036600"/>
            <a:ext cx="65562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 цитувань за допомогою плагіну Cited-by в OJS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gfdcf3343a1_0_28"/>
          <p:cNvSpPr txBox="1"/>
          <p:nvPr/>
        </p:nvSpPr>
        <p:spPr>
          <a:xfrm>
            <a:off x="249100" y="414625"/>
            <a:ext cx="71568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найкращого результату бажано використовувати цей спосіб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форматі “1 файл = 1 індекс DOI”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Документація: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uk-UA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https://www.crossref.org/documentation/retrieve-metadata/xml-api/using-https-to-query/#00418</a:t>
            </a:r>
            <a:endParaRPr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fdcf3343a1_0_28"/>
          <p:cNvSpPr txBox="1"/>
          <p:nvPr/>
        </p:nvSpPr>
        <p:spPr>
          <a:xfrm>
            <a:off x="152400" y="0"/>
            <a:ext cx="65562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 цитувань за допомогою запиту в форматі XML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fdcf3343a1_0_28"/>
          <p:cNvSpPr txBox="1"/>
          <p:nvPr/>
        </p:nvSpPr>
        <p:spPr>
          <a:xfrm>
            <a:off x="152400" y="2064475"/>
            <a:ext cx="63876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 цитувань за допомогою інтерфейсу OAI-PMH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gfdcf3343a1_0_28"/>
          <p:cNvSpPr txBox="1"/>
          <p:nvPr/>
        </p:nvSpPr>
        <p:spPr>
          <a:xfrm>
            <a:off x="228600" y="2477700"/>
            <a:ext cx="7156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Спосіб дозволяє шукати цитування для журналів, книг, серій книг,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компонентів (інші типи даних не включені - тож якщо необхідні дані для них, рекомендується користуватися пошуком через браузер, або запитом в форматі XML</a:t>
            </a:r>
            <a:endParaRPr sz="12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gfdcf3343a1_0_28"/>
          <p:cNvSpPr txBox="1"/>
          <p:nvPr/>
        </p:nvSpPr>
        <p:spPr>
          <a:xfrm>
            <a:off x="249100" y="4433750"/>
            <a:ext cx="7572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сайт використовує систему OJS версії v3.1.2.4 (або більш нову),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можна встановити плагін та використовувати його для пошуку цитувань. При цьому, обов’язковими залишаються кроки по завантаженню списків літератури до бази даних Crossref, а також подача заяви для участі в Cited-by</a:t>
            </a:r>
            <a:endParaRPr sz="12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dcf3343a1_0_0"/>
          <p:cNvSpPr txBox="1"/>
          <p:nvPr/>
        </p:nvSpPr>
        <p:spPr>
          <a:xfrm>
            <a:off x="780450" y="166050"/>
            <a:ext cx="58632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пошук не видає очікуваного результату, можливими проблемами можуть бути такі: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fdcf3343a1_0_0"/>
          <p:cNvSpPr txBox="1"/>
          <p:nvPr/>
        </p:nvSpPr>
        <p:spPr>
          <a:xfrm>
            <a:off x="380775" y="1002150"/>
            <a:ext cx="7048500" cy="4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F2E"/>
              </a:buClr>
              <a:buSzPts val="1800"/>
              <a:buFont typeface="Times New Roman"/>
              <a:buChar char="-"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Списки літератури не були включені до бази даних Crosref. Система працює в автоматичному режимі, вона не здатна самостійно шукати списки літератури в мережі інтернет,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 завантажувати їх з PDF файлів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F2E"/>
              </a:buClr>
              <a:buSzPts val="1800"/>
              <a:buFont typeface="Times New Roman"/>
              <a:buChar char="-"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Індекс DOI цитованої праці не був включений в список літератури, і виникла або помилка в метаданих, або було недостатньо інформації для пошуку індексу системою.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цьому випадку необхідно виявити помилку, та повідомити видавця, щоб він перезавантажив список літератури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F2E"/>
              </a:buClr>
              <a:buSzPts val="1800"/>
              <a:buFont typeface="Times New Roman"/>
              <a:buChar char="-"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стаття, що цитує, була зареєстрована недавно - системі потрібен час для оновлення даних для цитованої статті.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такому випадку варто зачекати кілька днів, і спробувати повторити пошук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dcf3343a1_0_6"/>
          <p:cNvSpPr txBox="1"/>
          <p:nvPr/>
        </p:nvSpPr>
        <p:spPr>
          <a:xfrm>
            <a:off x="76200" y="547975"/>
            <a:ext cx="70974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Сервіс Cited-by показує лише результати цитувань </a:t>
            </a:r>
            <a:b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статтях, що мають індекс DOI, а також може відрізнятися від показників, отриманих за допомогою інших </a:t>
            </a:r>
            <a:b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сервісів - адже не всі видавці реєструють свої праці </a:t>
            </a:r>
            <a:b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Crossref, і не всі подають списки літератури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fdcf3343a1_0_6"/>
          <p:cNvSpPr txBox="1"/>
          <p:nvPr/>
        </p:nvSpPr>
        <p:spPr>
          <a:xfrm>
            <a:off x="540000" y="2732250"/>
            <a:ext cx="69159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доступ до показників цитувань закритий, потрібно: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F2E"/>
              </a:buClr>
              <a:buSzPts val="1800"/>
              <a:buFont typeface="Times New Roman"/>
              <a:buChar char="-"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Перевірити, чи подана заявка на участь в сервісі Cited-by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800"/>
              <a:buFont typeface="Times New Roman"/>
              <a:buChar char="-"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Перевірити в адміністративній панелі, чи прив’язаний журнал до акаунту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800"/>
              <a:buFont typeface="Times New Roman"/>
              <a:buChar char="-"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Запустити пошук показників цитувань через адміністративну панель до використання пошуку через браузер 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fdcf3343a1_0_6"/>
          <p:cNvSpPr txBox="1"/>
          <p:nvPr/>
        </p:nvSpPr>
        <p:spPr>
          <a:xfrm>
            <a:off x="76200" y="5424600"/>
            <a:ext cx="7000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Документація:</a:t>
            </a:r>
            <a:endParaRPr/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https://www.crossref.org/documentation/cited-by/retrieve-citations/</a:t>
            </a:r>
            <a:endParaRPr sz="1050">
              <a:solidFill>
                <a:srgbClr val="4F5858"/>
              </a:solidFill>
              <a:highlight>
                <a:srgbClr val="FFFFFF"/>
              </a:highlight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F585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434700" y="873900"/>
            <a:ext cx="69381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Cited-by Linking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 — сервіс пошуку взаємної цитованості науково-інформаційних матеріалів. Використовується для підрахунку індексів цитування наукових публікацій. </a:t>
            </a:r>
            <a:r>
              <a:rPr lang="uk-UA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Cited-by Linking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показує, ким, де, скільки разів стаття процитована, сприяє залученню нових читачів, авторів і рецензентів.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участі в </a:t>
            </a:r>
            <a:r>
              <a:rPr lang="uk-UA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Cited-By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видавець повинен спершу подати списки літератури (опубліковані на своєму сайті) в </a:t>
            </a:r>
            <a:r>
              <a:rPr lang="uk-UA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CrossRef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потім - подати заяву на відкриття своїх даних в сервісі.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Науковці, які використовують цей сервіс, можуть легко переходити до матеріалів, пов'язаних з їх дослідженнями; побачити, наскільки дана робота була оцінена широкою спільнотою; а також дослідити, як висловлені ідеї розвиваються з плином часу, виділяючи зв'язки між роботами.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Учасники, які включають посилання на сервіс </a:t>
            </a:r>
            <a:r>
              <a:rPr lang="uk-UA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Cited-by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свої метадані, можуть вільно отримувати інформацію, про цитування їх власного контенту. Крім того, дану інформацію можна розміщувати на домашній сторінці окремої статті на сайті наукового періодичного видання.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dcf3343a1_0_46"/>
          <p:cNvSpPr txBox="1"/>
          <p:nvPr/>
        </p:nvSpPr>
        <p:spPr>
          <a:xfrm>
            <a:off x="540000" y="449150"/>
            <a:ext cx="48324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працює сервіс Cited-by?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gfdcf3343a1_0_46"/>
          <p:cNvSpPr txBox="1"/>
          <p:nvPr/>
        </p:nvSpPr>
        <p:spPr>
          <a:xfrm>
            <a:off x="540000" y="1012350"/>
            <a:ext cx="6434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сервісу починається з реєстрації пристатейних списків літератури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завантаженні списків система знаходить посилання, пов’язує між собою статті, а головне - зберігає ці дані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може бути як у вигляді звичайного лічильника, так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у вигляді розгорнутого списку з повним переліком цитуючих робіт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Цей лічильник (або список) можна розмістити на сайті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/>
        </p:nvSpPr>
        <p:spPr>
          <a:xfrm>
            <a:off x="540000" y="1807650"/>
            <a:ext cx="69987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2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Вартість та правила роботи сервісу: </a:t>
            </a:r>
            <a:endParaRPr sz="22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 в сервісі не є обов’язковою, але рекомендована для всіх видавців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 і користування сервісом є безкоштовними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участі в сервісі необхідно реєструвати списки літератури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Дані показників цитувань можна отримати тільки для власного контенту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cf3343a1_0_12"/>
          <p:cNvSpPr txBox="1"/>
          <p:nvPr/>
        </p:nvSpPr>
        <p:spPr>
          <a:xfrm>
            <a:off x="540000" y="1245900"/>
            <a:ext cx="7148400" cy="4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як інформація стосовно цитувань має тенденцію змінюватися, учасники сервісу повинні слідкувати за її актуальністю: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цього можна або регулярно повторювати пошук, або активувати повідомлення від системи про оновлення даних.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 оновлення можуть надходити: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 вигляді повідомлень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 вигляді листу на пошту</a:t>
            </a: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Документація: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6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https://www.crossref.org/documentation/content-registration/verify-your-registration/notification-callback-service/</a:t>
            </a:r>
            <a:endParaRPr sz="1600" i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dcf3343a1_0_16"/>
          <p:cNvSpPr txBox="1"/>
          <p:nvPr/>
        </p:nvSpPr>
        <p:spPr>
          <a:xfrm>
            <a:off x="540000" y="2123250"/>
            <a:ext cx="75720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1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 цитувань може бути виконаний за допомогою:</a:t>
            </a:r>
            <a:endParaRPr sz="21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Браузеру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Адміністративної панелі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Запиту в форматі XML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Інтерфейсу OAI-PMH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2000"/>
              <a:buFont typeface="Times New Roman"/>
              <a:buChar char="❖"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Плагіну Cited-by в OJS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dcf3343a1_0_20"/>
          <p:cNvSpPr txBox="1"/>
          <p:nvPr/>
        </p:nvSpPr>
        <p:spPr>
          <a:xfrm>
            <a:off x="1462600" y="66425"/>
            <a:ext cx="48324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 цитувань за допомогою браузеру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gfdcf3343a1_0_20"/>
          <p:cNvSpPr txBox="1"/>
          <p:nvPr/>
        </p:nvSpPr>
        <p:spPr>
          <a:xfrm>
            <a:off x="1620400" y="581200"/>
            <a:ext cx="451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Спосіб дозволяє шукати цитування </a:t>
            </a:r>
            <a:b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i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для префіксу, так і для окремого індексу</a:t>
            </a:r>
            <a:endParaRPr sz="12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gfdcf3343a1_0_20"/>
          <p:cNvSpPr txBox="1"/>
          <p:nvPr/>
        </p:nvSpPr>
        <p:spPr>
          <a:xfrm>
            <a:off x="268600" y="1711900"/>
            <a:ext cx="72204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latin typeface="Times New Roman"/>
                <a:ea typeface="Times New Roman"/>
                <a:cs typeface="Times New Roman"/>
                <a:sym typeface="Times New Roman"/>
              </a:rPr>
              <a:t>https://doi.crossref.org/servlet/getForwardLinks?usr=username&amp;pwd=password&amp;doi=doi&amp;startDate=YYYY-MM-DD&amp;endDate=YYYY-MM-DD</a:t>
            </a:r>
            <a:endParaRPr sz="1700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Де: </a:t>
            </a:r>
            <a:endParaRPr sz="1700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username - логін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password - пароль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 - індекс DOI для префіксу чи окремої статті (книги, конференції, тощо)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startDate - дата початку інтервалу пошуку в форматі рік-місяць-день (YYYY-MM-DD)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endDate - дата кінця інтервалу пошуку в форматі рік-місяць-день (YYYY-MM-DD)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fdcf3343a1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9720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dcf3343a1_0_24"/>
          <p:cNvSpPr txBox="1"/>
          <p:nvPr/>
        </p:nvSpPr>
        <p:spPr>
          <a:xfrm>
            <a:off x="2238900" y="3028800"/>
            <a:ext cx="466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0F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 цитувань за допомогою адміністративної панелі </a:t>
            </a:r>
            <a:endParaRPr sz="2000" b="1">
              <a:solidFill>
                <a:srgbClr val="000F2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345</Words>
  <Application>Microsoft Office PowerPoint</Application>
  <PresentationFormat>Экран (4:3)</PresentationFormat>
  <Paragraphs>68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Noto Sans Symbols</vt:lpstr>
      <vt:lpstr>Times New Roman</vt:lpstr>
      <vt:lpstr>Trebuchet MS</vt:lpstr>
      <vt:lpstr>Грань</vt:lpstr>
      <vt:lpstr> Сервіс Cited-by Linking  від Crossref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Сервіс Cited-by Linking  від Crossref</dc:title>
  <dc:creator>Anna</dc:creator>
  <cp:lastModifiedBy>ZA</cp:lastModifiedBy>
  <cp:revision>2</cp:revision>
  <dcterms:created xsi:type="dcterms:W3CDTF">2016-02-06T16:20:44Z</dcterms:created>
  <dcterms:modified xsi:type="dcterms:W3CDTF">2026-02-19T15:56:34Z</dcterms:modified>
</cp:coreProperties>
</file>